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4" r:id="rId8"/>
    <p:sldId id="266" r:id="rId9"/>
    <p:sldId id="263" r:id="rId10"/>
    <p:sldId id="265"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86F2-5D5B-C248-B983-D5DA247553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515082-EAA7-D746-A97E-5B1495FC83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BA3B56-4D36-B442-A88B-1B5A1D88F7B0}"/>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5" name="Footer Placeholder 4">
            <a:extLst>
              <a:ext uri="{FF2B5EF4-FFF2-40B4-BE49-F238E27FC236}">
                <a16:creationId xmlns:a16="http://schemas.microsoft.com/office/drawing/2014/main" id="{C89A74EE-4D8B-A643-AB73-9384546F6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2A10E-E27F-AF43-B088-2549CD2B9B63}"/>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348972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3D2A-7517-A943-BFC0-E1CD37F1C7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7D3852-B771-4B40-B607-07720250A4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71DD3B-1A37-DC4E-8910-4B6B83001371}"/>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5" name="Footer Placeholder 4">
            <a:extLst>
              <a:ext uri="{FF2B5EF4-FFF2-40B4-BE49-F238E27FC236}">
                <a16:creationId xmlns:a16="http://schemas.microsoft.com/office/drawing/2014/main" id="{7F81C1D0-36AB-964A-8065-8EF9F3640D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B4E73-65F4-F94B-9679-C3322C3B4F6F}"/>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428902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927DC4-A951-C945-A95C-3289903836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BD1B2D-C6EF-6B45-93C1-90BB0A0BCC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5CB58F-423D-3041-9657-03D1E75856A8}"/>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5" name="Footer Placeholder 4">
            <a:extLst>
              <a:ext uri="{FF2B5EF4-FFF2-40B4-BE49-F238E27FC236}">
                <a16:creationId xmlns:a16="http://schemas.microsoft.com/office/drawing/2014/main" id="{01AAD20C-9ED1-F44E-A8F6-4EF4C65E8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81AB7A-4B86-A740-9A38-55938A216AD2}"/>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303936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2349-9EC0-1C46-B3E3-6864AC06A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C3FDC5-CA1F-A640-96D7-A6E7BDEDC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B52312-EF76-7243-900F-35CE0F6CF408}"/>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5" name="Footer Placeholder 4">
            <a:extLst>
              <a:ext uri="{FF2B5EF4-FFF2-40B4-BE49-F238E27FC236}">
                <a16:creationId xmlns:a16="http://schemas.microsoft.com/office/drawing/2014/main" id="{9EE95F4C-A21C-AA4B-93B1-51CE6422A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BD13F-C9E0-A745-8118-DAED1B5A229A}"/>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47437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72573-43AC-B74D-989A-A848A6017E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15938C-27D6-AB4E-855A-F4CFB7B32F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42D2FC-3219-7740-A9F8-B7D16576D9FB}"/>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5" name="Footer Placeholder 4">
            <a:extLst>
              <a:ext uri="{FF2B5EF4-FFF2-40B4-BE49-F238E27FC236}">
                <a16:creationId xmlns:a16="http://schemas.microsoft.com/office/drawing/2014/main" id="{8228D7FD-C898-8941-9543-584785EE06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873121-3873-FD46-8D58-30C36C6AE830}"/>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343976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27968-FC44-1542-8A64-B4035CA32E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264E50-0995-0746-AF1A-AEA9BA4079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EDD783-48E4-2E41-89C8-DDF868B63F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2D9DCC-8BC2-144C-B982-ED30C58FED56}"/>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6" name="Footer Placeholder 5">
            <a:extLst>
              <a:ext uri="{FF2B5EF4-FFF2-40B4-BE49-F238E27FC236}">
                <a16:creationId xmlns:a16="http://schemas.microsoft.com/office/drawing/2014/main" id="{6719AAAE-A54D-9E4D-9DC1-13AC34A6A1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B24E18-E744-0348-BF40-DF33C27C50CA}"/>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188721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F4ADF-ADFF-1C4B-9335-80EB1E6268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92978E-DA66-B646-9106-CBFC51F9F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E69AC-3AC5-E34A-BDD2-F0F12511E1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662DB9-88FC-9545-9C96-8308639BDB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98560A-FFE9-1549-A355-315D386056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3E8804-90F6-0A49-8435-5F555F280EEA}"/>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8" name="Footer Placeholder 7">
            <a:extLst>
              <a:ext uri="{FF2B5EF4-FFF2-40B4-BE49-F238E27FC236}">
                <a16:creationId xmlns:a16="http://schemas.microsoft.com/office/drawing/2014/main" id="{D5C2C4A8-5C66-7945-BC46-24474E0107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3EFCF7-E29E-5643-B6A4-BE21A717E067}"/>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20838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B4069-D70F-994F-A154-74760D0379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5A826-2AED-7B4F-9177-DB5978C5CEBC}"/>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4" name="Footer Placeholder 3">
            <a:extLst>
              <a:ext uri="{FF2B5EF4-FFF2-40B4-BE49-F238E27FC236}">
                <a16:creationId xmlns:a16="http://schemas.microsoft.com/office/drawing/2014/main" id="{B2982B6E-A5BC-AB49-B622-F39E9BE7CE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571AFD-C03B-9845-825B-A059BF8572E8}"/>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62579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61ED90-0FD7-ED42-B391-3C0F598F4370}"/>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3" name="Footer Placeholder 2">
            <a:extLst>
              <a:ext uri="{FF2B5EF4-FFF2-40B4-BE49-F238E27FC236}">
                <a16:creationId xmlns:a16="http://schemas.microsoft.com/office/drawing/2014/main" id="{DCFC1468-9619-F241-8EFC-4991DC97EF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3F714D-037B-8847-8827-246D3FB210BF}"/>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357696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E149C-9957-1948-9CB0-CB190AC4E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F7854A-3747-B749-9D46-9DA2AE7CF9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A6E192-9B7A-8D40-9CB7-860D746F8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08489-C3CD-D740-A40F-E9F5768F7269}"/>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6" name="Footer Placeholder 5">
            <a:extLst>
              <a:ext uri="{FF2B5EF4-FFF2-40B4-BE49-F238E27FC236}">
                <a16:creationId xmlns:a16="http://schemas.microsoft.com/office/drawing/2014/main" id="{D3E348DC-E583-0142-84B9-D07BF6CE3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82D58A-FDD1-D24E-89CC-A86E040096FB}"/>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276393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1C1D5-1645-FF4F-82CD-47F259F30E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91898C-50D5-AF44-9189-0C0E0D0ADC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07D69E-E75E-4045-8F0F-CFB5F1329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B52386-665B-7041-8F2C-F4A06E40490B}"/>
              </a:ext>
            </a:extLst>
          </p:cNvPr>
          <p:cNvSpPr>
            <a:spLocks noGrp="1"/>
          </p:cNvSpPr>
          <p:nvPr>
            <p:ph type="dt" sz="half" idx="10"/>
          </p:nvPr>
        </p:nvSpPr>
        <p:spPr/>
        <p:txBody>
          <a:bodyPr/>
          <a:lstStyle/>
          <a:p>
            <a:fld id="{53539AF6-9811-9340-876E-FCB96581E1B4}" type="datetimeFigureOut">
              <a:rPr lang="en-US" smtClean="0"/>
              <a:t>6/22/2020</a:t>
            </a:fld>
            <a:endParaRPr lang="en-US"/>
          </a:p>
        </p:txBody>
      </p:sp>
      <p:sp>
        <p:nvSpPr>
          <p:cNvPr id="6" name="Footer Placeholder 5">
            <a:extLst>
              <a:ext uri="{FF2B5EF4-FFF2-40B4-BE49-F238E27FC236}">
                <a16:creationId xmlns:a16="http://schemas.microsoft.com/office/drawing/2014/main" id="{F5670659-5491-A649-886C-9AF2568E40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2CA944-5212-F64E-A6F8-F6079999DEC4}"/>
              </a:ext>
            </a:extLst>
          </p:cNvPr>
          <p:cNvSpPr>
            <a:spLocks noGrp="1"/>
          </p:cNvSpPr>
          <p:nvPr>
            <p:ph type="sldNum" sz="quarter" idx="12"/>
          </p:nvPr>
        </p:nvSpPr>
        <p:spPr/>
        <p:txBody>
          <a:bodyPr/>
          <a:lstStyle/>
          <a:p>
            <a:fld id="{0F4DB5D4-5C5D-544A-B627-D6BF4F8FAC9F}" type="slidenum">
              <a:rPr lang="en-US" smtClean="0"/>
              <a:t>‹#›</a:t>
            </a:fld>
            <a:endParaRPr lang="en-US"/>
          </a:p>
        </p:txBody>
      </p:sp>
    </p:spTree>
    <p:extLst>
      <p:ext uri="{BB962C8B-B14F-4D97-AF65-F5344CB8AC3E}">
        <p14:creationId xmlns:p14="http://schemas.microsoft.com/office/powerpoint/2010/main" val="152228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B839BD-A903-8E4F-AB72-CC50471FF6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49A492-E007-6A44-B6F6-52C8E37E8D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5B80E6-AEE4-C043-A61D-3BE4C711FB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39AF6-9811-9340-876E-FCB96581E1B4}" type="datetimeFigureOut">
              <a:rPr lang="en-US" smtClean="0"/>
              <a:t>6/22/2020</a:t>
            </a:fld>
            <a:endParaRPr lang="en-US"/>
          </a:p>
        </p:txBody>
      </p:sp>
      <p:sp>
        <p:nvSpPr>
          <p:cNvPr id="5" name="Footer Placeholder 4">
            <a:extLst>
              <a:ext uri="{FF2B5EF4-FFF2-40B4-BE49-F238E27FC236}">
                <a16:creationId xmlns:a16="http://schemas.microsoft.com/office/drawing/2014/main" id="{7A696C67-B042-EE4E-82C8-2D81B06DB2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2EA743-781F-3D43-9E5F-33B93F7176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DB5D4-5C5D-544A-B627-D6BF4F8FAC9F}" type="slidenum">
              <a:rPr lang="en-US" smtClean="0"/>
              <a:t>‹#›</a:t>
            </a:fld>
            <a:endParaRPr lang="en-US"/>
          </a:p>
        </p:txBody>
      </p:sp>
    </p:spTree>
    <p:extLst>
      <p:ext uri="{BB962C8B-B14F-4D97-AF65-F5344CB8AC3E}">
        <p14:creationId xmlns:p14="http://schemas.microsoft.com/office/powerpoint/2010/main" val="3268068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hyperlink" Target="https://byjus.com/maths/polynomial-equations/"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467F2-49FD-0E43-8E67-1017E37FDD89}"/>
              </a:ext>
            </a:extLst>
          </p:cNvPr>
          <p:cNvSpPr>
            <a:spLocks noGrp="1"/>
          </p:cNvSpPr>
          <p:nvPr>
            <p:ph type="ctrTitle"/>
          </p:nvPr>
        </p:nvSpPr>
        <p:spPr/>
        <p:txBody>
          <a:bodyPr/>
          <a:lstStyle/>
          <a:p>
            <a:r>
              <a:rPr lang="en-GB"/>
              <a:t>POLYNOMIALS</a:t>
            </a:r>
            <a:endParaRPr lang="en-US"/>
          </a:p>
        </p:txBody>
      </p:sp>
      <p:sp>
        <p:nvSpPr>
          <p:cNvPr id="3" name="Subtitle 2">
            <a:extLst>
              <a:ext uri="{FF2B5EF4-FFF2-40B4-BE49-F238E27FC236}">
                <a16:creationId xmlns:a16="http://schemas.microsoft.com/office/drawing/2014/main" id="{8CCF5CC2-9CAB-4945-AA88-96FE99838A62}"/>
              </a:ext>
            </a:extLst>
          </p:cNvPr>
          <p:cNvSpPr>
            <a:spLocks noGrp="1"/>
          </p:cNvSpPr>
          <p:nvPr>
            <p:ph type="subTitle" idx="1"/>
          </p:nvPr>
        </p:nvSpPr>
        <p:spPr/>
        <p:txBody>
          <a:bodyPr/>
          <a:lstStyle/>
          <a:p>
            <a:r>
              <a:rPr lang="en-GB"/>
              <a:t>Grade 9 – Chapter 2</a:t>
            </a:r>
            <a:endParaRPr lang="en-US"/>
          </a:p>
        </p:txBody>
      </p:sp>
    </p:spTree>
    <p:extLst>
      <p:ext uri="{BB962C8B-B14F-4D97-AF65-F5344CB8AC3E}">
        <p14:creationId xmlns:p14="http://schemas.microsoft.com/office/powerpoint/2010/main" val="2758999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EF337D-1F24-9843-8329-DEB71CF8DF4B}"/>
              </a:ext>
            </a:extLst>
          </p:cNvPr>
          <p:cNvSpPr>
            <a:spLocks noGrp="1"/>
          </p:cNvSpPr>
          <p:nvPr>
            <p:ph idx="1"/>
          </p:nvPr>
        </p:nvSpPr>
        <p:spPr>
          <a:xfrm>
            <a:off x="837581" y="333994"/>
            <a:ext cx="10515600" cy="5735258"/>
          </a:xfrm>
        </p:spPr>
        <p:txBody>
          <a:bodyPr/>
          <a:lstStyle/>
          <a:p>
            <a:r>
              <a:rPr lang="en-GB" b="1" i="0">
                <a:solidFill>
                  <a:srgbClr val="222222"/>
                </a:solidFill>
                <a:effectLst/>
                <a:latin typeface="Roboto"/>
              </a:rPr>
              <a:t>Constant polynomial:</a:t>
            </a:r>
            <a:r>
              <a:rPr lang="en-GB" b="0" i="0">
                <a:solidFill>
                  <a:srgbClr val="222222"/>
                </a:solidFill>
                <a:effectLst/>
                <a:latin typeface="Roboto"/>
              </a:rPr>
              <a:t> A polynomial containing one term only, consisting of a constant is called a constant polynomial.</a:t>
            </a:r>
            <a:br>
              <a:rPr lang="en-GB" b="0" i="0">
                <a:solidFill>
                  <a:srgbClr val="222222"/>
                </a:solidFill>
                <a:effectLst/>
                <a:latin typeface="Roboto"/>
              </a:rPr>
            </a:br>
            <a:r>
              <a:rPr lang="en-GB" b="0" i="0">
                <a:solidFill>
                  <a:srgbClr val="222222"/>
                </a:solidFill>
                <a:effectLst/>
                <a:latin typeface="Roboto"/>
              </a:rPr>
              <a:t>e.g., -6, 4, ,  etc., are still constant polynomial.</a:t>
            </a:r>
            <a:br>
              <a:rPr lang="en-GB" b="0" i="0">
                <a:solidFill>
                  <a:srgbClr val="222222"/>
                </a:solidFill>
                <a:effectLst/>
                <a:latin typeface="Roboto"/>
              </a:rPr>
            </a:br>
            <a:r>
              <a:rPr lang="en-GB" b="0" i="0">
                <a:solidFill>
                  <a:srgbClr val="222222"/>
                </a:solidFill>
                <a:effectLst/>
                <a:latin typeface="Roboto"/>
              </a:rPr>
              <a:t>Generally, each real number is a constant polynomial.</a:t>
            </a:r>
          </a:p>
          <a:p>
            <a:r>
              <a:rPr lang="en-GB" b="1" i="0">
                <a:solidFill>
                  <a:srgbClr val="222222"/>
                </a:solidFill>
                <a:effectLst/>
                <a:latin typeface="Roboto"/>
              </a:rPr>
              <a:t>Zero polynomial:</a:t>
            </a:r>
            <a:r>
              <a:rPr lang="en-GB" b="0" i="0">
                <a:solidFill>
                  <a:srgbClr val="222222"/>
                </a:solidFill>
                <a:effectLst/>
                <a:latin typeface="Roboto"/>
              </a:rPr>
              <a:t> A polynomial consisting of one term, namely zero only, is called a zero polynomial</a:t>
            </a:r>
          </a:p>
          <a:p>
            <a:endParaRPr lang="en-US"/>
          </a:p>
        </p:txBody>
      </p:sp>
    </p:spTree>
    <p:extLst>
      <p:ext uri="{BB962C8B-B14F-4D97-AF65-F5344CB8AC3E}">
        <p14:creationId xmlns:p14="http://schemas.microsoft.com/office/powerpoint/2010/main" val="384254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C3744A-8232-FC49-AD21-9D6807B36B27}"/>
              </a:ext>
            </a:extLst>
          </p:cNvPr>
          <p:cNvSpPr>
            <a:spLocks noGrp="1"/>
          </p:cNvSpPr>
          <p:nvPr>
            <p:ph idx="1"/>
          </p:nvPr>
        </p:nvSpPr>
        <p:spPr/>
        <p:txBody>
          <a:bodyPr>
            <a:normAutofit fontScale="77500" lnSpcReduction="20000"/>
          </a:bodyPr>
          <a:lstStyle/>
          <a:p>
            <a:r>
              <a:rPr lang="en-GB" b="1" i="0">
                <a:solidFill>
                  <a:srgbClr val="222222"/>
                </a:solidFill>
                <a:effectLst/>
                <a:latin typeface="Roboto"/>
              </a:rPr>
              <a:t>Linear Polynomial:</a:t>
            </a:r>
            <a:r>
              <a:rPr lang="en-GB" b="0" i="0">
                <a:solidFill>
                  <a:srgbClr val="222222"/>
                </a:solidFill>
                <a:effectLst/>
                <a:latin typeface="Roboto"/>
              </a:rPr>
              <a:t> A polynomial of degree one is called a linear polynomial.</a:t>
            </a:r>
            <a:br>
              <a:rPr lang="en-GB" b="0" i="0">
                <a:solidFill>
                  <a:srgbClr val="222222"/>
                </a:solidFill>
                <a:effectLst/>
                <a:latin typeface="Roboto"/>
              </a:rPr>
            </a:br>
            <a:r>
              <a:rPr lang="en-GB" b="0" i="0">
                <a:solidFill>
                  <a:srgbClr val="222222"/>
                </a:solidFill>
                <a:effectLst/>
                <a:latin typeface="Roboto"/>
              </a:rPr>
              <a:t>e.g.,</a:t>
            </a:r>
            <a:br>
              <a:rPr lang="en-GB" b="0" i="0">
                <a:solidFill>
                  <a:srgbClr val="222222"/>
                </a:solidFill>
                <a:effectLst/>
                <a:latin typeface="Roboto"/>
              </a:rPr>
            </a:br>
            <a:r>
              <a:rPr lang="en-GB" b="0" i="0">
                <a:solidFill>
                  <a:srgbClr val="222222"/>
                </a:solidFill>
                <a:effectLst/>
                <a:latin typeface="Roboto"/>
              </a:rPr>
              <a:t>x + √7 is a linear polynomial in x, y and z.</a:t>
            </a:r>
            <a:br>
              <a:rPr lang="en-GB" b="0" i="0">
                <a:solidFill>
                  <a:srgbClr val="222222"/>
                </a:solidFill>
                <a:effectLst/>
                <a:latin typeface="Roboto"/>
              </a:rPr>
            </a:br>
            <a:r>
              <a:rPr lang="en-GB" b="0" i="0">
                <a:solidFill>
                  <a:srgbClr val="222222"/>
                </a:solidFill>
                <a:effectLst/>
                <a:latin typeface="Roboto"/>
              </a:rPr>
              <a:t>√2 µ + 3 is a linear polynomial in µ.</a:t>
            </a:r>
          </a:p>
          <a:p>
            <a:r>
              <a:rPr lang="en-GB" b="1" i="0">
                <a:solidFill>
                  <a:srgbClr val="222222"/>
                </a:solidFill>
                <a:effectLst/>
                <a:latin typeface="Roboto"/>
              </a:rPr>
              <a:t> Quadratic Polynomial:</a:t>
            </a:r>
            <a:r>
              <a:rPr lang="en-GB" b="0" i="0">
                <a:solidFill>
                  <a:srgbClr val="222222"/>
                </a:solidFill>
                <a:effectLst/>
                <a:latin typeface="Roboto"/>
              </a:rPr>
              <a:t> A polynomial of degree two is called a quadratic polynomial.</a:t>
            </a:r>
            <a:br>
              <a:rPr lang="en-GB" b="0" i="0">
                <a:solidFill>
                  <a:srgbClr val="222222"/>
                </a:solidFill>
                <a:effectLst/>
                <a:latin typeface="Roboto"/>
              </a:rPr>
            </a:br>
            <a:r>
              <a:rPr lang="en-GB" b="0" i="0">
                <a:solidFill>
                  <a:srgbClr val="222222"/>
                </a:solidFill>
                <a:effectLst/>
                <a:latin typeface="Roboto"/>
              </a:rPr>
              <a:t>e.g;</a:t>
            </a:r>
            <a:br>
              <a:rPr lang="en-GB" b="0" i="0">
                <a:solidFill>
                  <a:srgbClr val="222222"/>
                </a:solidFill>
                <a:effectLst/>
                <a:latin typeface="Roboto"/>
              </a:rPr>
            </a:br>
            <a:r>
              <a:rPr lang="en-GB" b="0" i="0">
                <a:solidFill>
                  <a:srgbClr val="222222"/>
                </a:solidFill>
                <a:effectLst/>
                <a:latin typeface="Roboto"/>
              </a:rPr>
              <a:t>xy + yz + zx is a quadratic polynomial in x, y and z.</a:t>
            </a:r>
            <a:br>
              <a:rPr lang="en-GB" b="0" i="0">
                <a:solidFill>
                  <a:srgbClr val="222222"/>
                </a:solidFill>
                <a:effectLst/>
                <a:latin typeface="Roboto"/>
              </a:rPr>
            </a:br>
            <a:r>
              <a:rPr lang="en-GB" b="0" i="0">
                <a:solidFill>
                  <a:srgbClr val="222222"/>
                </a:solidFill>
                <a:effectLst/>
                <a:latin typeface="Roboto"/>
              </a:rPr>
              <a:t>x</a:t>
            </a:r>
            <a:r>
              <a:rPr lang="en-GB" b="0" i="0" baseline="30000">
                <a:solidFill>
                  <a:srgbClr val="222222"/>
                </a:solidFill>
                <a:effectLst/>
                <a:latin typeface="Roboto"/>
              </a:rPr>
              <a:t>2</a:t>
            </a:r>
            <a:r>
              <a:rPr lang="en-GB" b="0" i="0">
                <a:solidFill>
                  <a:srgbClr val="222222"/>
                </a:solidFill>
                <a:effectLst/>
                <a:latin typeface="Roboto"/>
              </a:rPr>
              <a:t> + 9x –  is a quadratic polynomial in x.</a:t>
            </a:r>
          </a:p>
          <a:p>
            <a:pPr marL="0" indent="0">
              <a:buNone/>
            </a:pPr>
            <a:r>
              <a:rPr lang="en-GB" b="1" i="0">
                <a:solidFill>
                  <a:srgbClr val="222222"/>
                </a:solidFill>
                <a:effectLst/>
                <a:latin typeface="Roboto"/>
              </a:rPr>
              <a:t> Cubic Polynomial:</a:t>
            </a:r>
            <a:r>
              <a:rPr lang="en-GB" b="0" i="0">
                <a:solidFill>
                  <a:srgbClr val="222222"/>
                </a:solidFill>
                <a:effectLst/>
                <a:latin typeface="Roboto"/>
              </a:rPr>
              <a:t> A polynomial of degree three is called a cubic polynomial.</a:t>
            </a:r>
            <a:br>
              <a:rPr lang="en-GB" b="0" i="0">
                <a:solidFill>
                  <a:srgbClr val="222222"/>
                </a:solidFill>
                <a:effectLst/>
                <a:latin typeface="Roboto"/>
              </a:rPr>
            </a:br>
            <a:r>
              <a:rPr lang="en-GB" b="0" i="0">
                <a:solidFill>
                  <a:srgbClr val="222222"/>
                </a:solidFill>
                <a:effectLst/>
                <a:latin typeface="Roboto"/>
              </a:rPr>
              <a:t>e.g.,</a:t>
            </a:r>
            <a:br>
              <a:rPr lang="en-GB" b="0" i="0">
                <a:solidFill>
                  <a:srgbClr val="222222"/>
                </a:solidFill>
                <a:effectLst/>
                <a:latin typeface="Roboto"/>
              </a:rPr>
            </a:br>
            <a:r>
              <a:rPr lang="en-GB" b="0" i="0">
                <a:solidFill>
                  <a:srgbClr val="222222"/>
                </a:solidFill>
                <a:effectLst/>
                <a:latin typeface="Roboto"/>
              </a:rPr>
              <a:t>ax</a:t>
            </a:r>
            <a:r>
              <a:rPr lang="en-GB" b="0" i="0" baseline="30000">
                <a:solidFill>
                  <a:srgbClr val="222222"/>
                </a:solidFill>
                <a:effectLst/>
                <a:latin typeface="Roboto"/>
              </a:rPr>
              <a:t>3</a:t>
            </a:r>
            <a:r>
              <a:rPr lang="en-GB" b="0" i="0">
                <a:solidFill>
                  <a:srgbClr val="222222"/>
                </a:solidFill>
                <a:effectLst/>
                <a:latin typeface="Roboto"/>
              </a:rPr>
              <a:t> + bx</a:t>
            </a:r>
            <a:r>
              <a:rPr lang="en-GB" b="0" i="0" baseline="30000">
                <a:solidFill>
                  <a:srgbClr val="222222"/>
                </a:solidFill>
                <a:effectLst/>
                <a:latin typeface="Roboto"/>
              </a:rPr>
              <a:t>2</a:t>
            </a:r>
            <a:r>
              <a:rPr lang="en-GB" b="0" i="0">
                <a:solidFill>
                  <a:srgbClr val="222222"/>
                </a:solidFill>
                <a:effectLst/>
                <a:latin typeface="Roboto"/>
              </a:rPr>
              <a:t> + cx + d is a cubic polynomial in x and a, b, c, d are constants.</a:t>
            </a:r>
            <a:br>
              <a:rPr lang="en-GB" b="0" i="0">
                <a:solidFill>
                  <a:srgbClr val="222222"/>
                </a:solidFill>
                <a:effectLst/>
                <a:latin typeface="Roboto"/>
              </a:rPr>
            </a:br>
            <a:r>
              <a:rPr lang="en-GB" b="0" i="0">
                <a:solidFill>
                  <a:srgbClr val="222222"/>
                </a:solidFill>
                <a:effectLst/>
                <a:latin typeface="Roboto"/>
              </a:rPr>
              <a:t>2y</a:t>
            </a:r>
            <a:r>
              <a:rPr lang="en-GB" b="0" i="0" baseline="30000">
                <a:solidFill>
                  <a:srgbClr val="222222"/>
                </a:solidFill>
                <a:effectLst/>
                <a:latin typeface="Roboto"/>
              </a:rPr>
              <a:t>3</a:t>
            </a:r>
            <a:r>
              <a:rPr lang="en-GB" b="0" i="0">
                <a:solidFill>
                  <a:srgbClr val="222222"/>
                </a:solidFill>
                <a:effectLst/>
                <a:latin typeface="Roboto"/>
              </a:rPr>
              <a:t> + 3 is a cubic polynomial in y.</a:t>
            </a:r>
            <a:br>
              <a:rPr lang="en-GB" b="0" i="0">
                <a:solidFill>
                  <a:srgbClr val="222222"/>
                </a:solidFill>
                <a:effectLst/>
                <a:latin typeface="Roboto"/>
              </a:rPr>
            </a:br>
            <a:r>
              <a:rPr lang="en-GB" b="0" i="0">
                <a:solidFill>
                  <a:srgbClr val="222222"/>
                </a:solidFill>
                <a:effectLst/>
                <a:latin typeface="Roboto"/>
              </a:rPr>
              <a:t>9x</a:t>
            </a:r>
            <a:r>
              <a:rPr lang="en-GB" b="0" i="0" baseline="30000">
                <a:solidFill>
                  <a:srgbClr val="222222"/>
                </a:solidFill>
                <a:effectLst/>
                <a:latin typeface="Roboto"/>
              </a:rPr>
              <a:t>2</a:t>
            </a:r>
            <a:r>
              <a:rPr lang="en-GB" b="0" i="0">
                <a:solidFill>
                  <a:srgbClr val="222222"/>
                </a:solidFill>
                <a:effectLst/>
                <a:latin typeface="Roboto"/>
              </a:rPr>
              <a:t>y + xy – 4 is a cubic polynomial in x and y.</a:t>
            </a:r>
          </a:p>
          <a:p>
            <a:endParaRPr lang="en-US"/>
          </a:p>
        </p:txBody>
      </p:sp>
    </p:spTree>
    <p:extLst>
      <p:ext uri="{BB962C8B-B14F-4D97-AF65-F5344CB8AC3E}">
        <p14:creationId xmlns:p14="http://schemas.microsoft.com/office/powerpoint/2010/main" val="119769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D4D12-4785-F247-BFDD-97A778AB58D1}"/>
              </a:ext>
            </a:extLst>
          </p:cNvPr>
          <p:cNvSpPr>
            <a:spLocks noGrp="1"/>
          </p:cNvSpPr>
          <p:nvPr>
            <p:ph idx="1"/>
          </p:nvPr>
        </p:nvSpPr>
        <p:spPr/>
        <p:txBody>
          <a:bodyPr>
            <a:normAutofit fontScale="62500" lnSpcReduction="20000"/>
          </a:bodyPr>
          <a:lstStyle/>
          <a:p>
            <a:pPr marL="0" indent="0">
              <a:buNone/>
            </a:pPr>
            <a:r>
              <a:rPr lang="en-GB" b="1" i="0">
                <a:solidFill>
                  <a:srgbClr val="000000"/>
                </a:solidFill>
                <a:effectLst/>
                <a:latin typeface="Verdana" panose="020B0604030504040204" pitchFamily="34" charset="0"/>
              </a:rPr>
              <a:t>For each of the following polynomials write down its degree:</a:t>
            </a:r>
            <a:endParaRPr lang="en-GB" b="0" i="0">
              <a:solidFill>
                <a:srgbClr val="000000"/>
              </a:solidFill>
              <a:effectLst/>
              <a:latin typeface="Verdana" panose="020B0604030504040204" pitchFamily="34" charset="0"/>
            </a:endParaRPr>
          </a:p>
          <a:p>
            <a:pPr marL="0" indent="0">
              <a:buNone/>
            </a:pPr>
            <a:r>
              <a:rPr lang="en-GB" b="0" i="0">
                <a:solidFill>
                  <a:srgbClr val="000000"/>
                </a:solidFill>
                <a:effectLst/>
                <a:latin typeface="Verdana" panose="020B0604030504040204" pitchFamily="34" charset="0"/>
              </a:rPr>
              <a:t>(i) 1 + 3z</a:t>
            </a:r>
          </a:p>
          <a:p>
            <a:pPr marL="0" indent="0">
              <a:buNone/>
            </a:pPr>
            <a:r>
              <a:rPr lang="en-GB" b="0" i="0">
                <a:solidFill>
                  <a:srgbClr val="000000"/>
                </a:solidFill>
                <a:effectLst/>
                <a:latin typeface="Verdana" panose="020B0604030504040204" pitchFamily="34" charset="0"/>
              </a:rPr>
              <a:t>(ii) 1 + 3m + 5m</a:t>
            </a:r>
            <a:r>
              <a:rPr lang="en-GB" b="0" i="0" baseline="30000">
                <a:solidFill>
                  <a:srgbClr val="000000"/>
                </a:solidFill>
                <a:effectLst/>
                <a:latin typeface="Verdana" panose="020B0604030504040204" pitchFamily="34" charset="0"/>
              </a:rPr>
              <a:t>2</a:t>
            </a:r>
            <a:br>
              <a:rPr lang="en-GB"/>
            </a:br>
            <a:br>
              <a:rPr lang="en-GB"/>
            </a:br>
            <a:r>
              <a:rPr lang="en-GB" b="0" i="0">
                <a:solidFill>
                  <a:srgbClr val="000000"/>
                </a:solidFill>
                <a:effectLst/>
                <a:latin typeface="Verdana" panose="020B0604030504040204" pitchFamily="34" charset="0"/>
              </a:rPr>
              <a:t>(iii) 4u + 5u</a:t>
            </a:r>
            <a:r>
              <a:rPr lang="en-GB" b="0" i="0" baseline="30000">
                <a:solidFill>
                  <a:srgbClr val="000000"/>
                </a:solidFill>
                <a:effectLst/>
                <a:latin typeface="Verdana" panose="020B0604030504040204" pitchFamily="34" charset="0"/>
              </a:rPr>
              <a:t>3</a:t>
            </a:r>
            <a:r>
              <a:rPr lang="en-GB" b="0" i="0">
                <a:solidFill>
                  <a:srgbClr val="000000"/>
                </a:solidFill>
                <a:effectLst/>
                <a:latin typeface="Verdana" panose="020B0604030504040204" pitchFamily="34" charset="0"/>
              </a:rPr>
              <a:t> + 17u</a:t>
            </a:r>
            <a:r>
              <a:rPr lang="en-GB" b="0" i="0" baseline="30000">
                <a:solidFill>
                  <a:srgbClr val="000000"/>
                </a:solidFill>
                <a:effectLst/>
                <a:latin typeface="Verdana" panose="020B0604030504040204" pitchFamily="34" charset="0"/>
              </a:rPr>
              <a:t>5</a:t>
            </a:r>
            <a:r>
              <a:rPr lang="en-GB" b="0" i="0">
                <a:solidFill>
                  <a:srgbClr val="000000"/>
                </a:solidFill>
                <a:effectLst/>
                <a:latin typeface="Verdana" panose="020B0604030504040204" pitchFamily="34" charset="0"/>
              </a:rPr>
              <a:t> + 7</a:t>
            </a:r>
            <a:br>
              <a:rPr lang="en-GB"/>
            </a:br>
            <a:br>
              <a:rPr lang="en-GB"/>
            </a:br>
            <a:r>
              <a:rPr lang="en-GB" b="0" i="0">
                <a:solidFill>
                  <a:srgbClr val="000000"/>
                </a:solidFill>
                <a:effectLst/>
                <a:latin typeface="Verdana" panose="020B0604030504040204" pitchFamily="34" charset="0"/>
              </a:rPr>
              <a:t>(iv) a</a:t>
            </a:r>
            <a:r>
              <a:rPr lang="en-GB" b="0" i="0" baseline="30000">
                <a:solidFill>
                  <a:srgbClr val="000000"/>
                </a:solidFill>
                <a:effectLst/>
                <a:latin typeface="Verdana" panose="020B0604030504040204" pitchFamily="34" charset="0"/>
              </a:rPr>
              <a:t>9</a:t>
            </a:r>
            <a:r>
              <a:rPr lang="en-GB" b="0" i="0">
                <a:solidFill>
                  <a:srgbClr val="000000"/>
                </a:solidFill>
                <a:effectLst/>
                <a:latin typeface="Verdana" panose="020B0604030504040204" pitchFamily="34" charset="0"/>
              </a:rPr>
              <a:t> + 4a</a:t>
            </a:r>
            <a:r>
              <a:rPr lang="en-GB" b="0" i="0" baseline="30000">
                <a:solidFill>
                  <a:srgbClr val="000000"/>
                </a:solidFill>
                <a:effectLst/>
                <a:latin typeface="Verdana" panose="020B0604030504040204" pitchFamily="34" charset="0"/>
              </a:rPr>
              <a:t>3</a:t>
            </a:r>
            <a:r>
              <a:rPr lang="en-GB" b="0" i="0">
                <a:solidFill>
                  <a:srgbClr val="000000"/>
                </a:solidFill>
                <a:effectLst/>
                <a:latin typeface="Verdana" panose="020B0604030504040204" pitchFamily="34" charset="0"/>
              </a:rPr>
              <a:t> + 7a</a:t>
            </a:r>
            <a:r>
              <a:rPr lang="en-GB" b="0" i="0" baseline="30000">
                <a:solidFill>
                  <a:srgbClr val="000000"/>
                </a:solidFill>
                <a:effectLst/>
                <a:latin typeface="Verdana" panose="020B0604030504040204" pitchFamily="34" charset="0"/>
              </a:rPr>
              <a:t>2</a:t>
            </a:r>
            <a:r>
              <a:rPr lang="en-GB" b="0" i="0">
                <a:solidFill>
                  <a:srgbClr val="000000"/>
                </a:solidFill>
                <a:effectLst/>
                <a:latin typeface="Verdana" panose="020B0604030504040204" pitchFamily="34" charset="0"/>
              </a:rPr>
              <a:t> + 10</a:t>
            </a:r>
            <a:br>
              <a:rPr lang="en-GB"/>
            </a:br>
            <a:br>
              <a:rPr lang="en-GB"/>
            </a:br>
            <a:r>
              <a:rPr lang="en-GB" b="0" i="0">
                <a:solidFill>
                  <a:srgbClr val="000000"/>
                </a:solidFill>
                <a:effectLst/>
                <a:latin typeface="Verdana" panose="020B0604030504040204" pitchFamily="34" charset="0"/>
              </a:rPr>
              <a:t>(v) -11p + 7</a:t>
            </a:r>
            <a:br>
              <a:rPr lang="en-GB"/>
            </a:br>
            <a:br>
              <a:rPr lang="en-GB"/>
            </a:br>
            <a:r>
              <a:rPr lang="en-GB" b="0" i="0">
                <a:solidFill>
                  <a:srgbClr val="000000"/>
                </a:solidFill>
                <a:effectLst/>
                <a:latin typeface="Verdana" panose="020B0604030504040204" pitchFamily="34" charset="0"/>
              </a:rPr>
              <a:t>(vi) m</a:t>
            </a:r>
            <a:r>
              <a:rPr lang="en-GB" b="0" i="0" baseline="30000">
                <a:solidFill>
                  <a:srgbClr val="000000"/>
                </a:solidFill>
                <a:effectLst/>
                <a:latin typeface="Verdana" panose="020B0604030504040204" pitchFamily="34" charset="0"/>
              </a:rPr>
              <a:t>6</a:t>
            </a:r>
            <a:r>
              <a:rPr lang="en-GB" b="0" i="0">
                <a:solidFill>
                  <a:srgbClr val="000000"/>
                </a:solidFill>
                <a:effectLst/>
                <a:latin typeface="Verdana" panose="020B0604030504040204" pitchFamily="34" charset="0"/>
              </a:rPr>
              <a:t> + 1</a:t>
            </a:r>
          </a:p>
          <a:p>
            <a:pPr marL="0" indent="0">
              <a:buNone/>
            </a:pPr>
            <a:r>
              <a:rPr lang="en-GB" b="0" i="0">
                <a:solidFill>
                  <a:srgbClr val="000000"/>
                </a:solidFill>
                <a:effectLst/>
                <a:latin typeface="Verdana" panose="020B0604030504040204" pitchFamily="34" charset="0"/>
              </a:rPr>
              <a:t>(vii) 2a</a:t>
            </a:r>
            <a:r>
              <a:rPr lang="en-GB" b="0" i="0" baseline="30000">
                <a:solidFill>
                  <a:srgbClr val="000000"/>
                </a:solidFill>
                <a:effectLst/>
                <a:latin typeface="Verdana" panose="020B0604030504040204" pitchFamily="34" charset="0"/>
              </a:rPr>
              <a:t>2</a:t>
            </a:r>
            <a:r>
              <a:rPr lang="en-GB" b="0" i="0">
                <a:solidFill>
                  <a:srgbClr val="000000"/>
                </a:solidFill>
                <a:effectLst/>
                <a:latin typeface="Verdana" panose="020B0604030504040204" pitchFamily="34" charset="0"/>
              </a:rPr>
              <a:t> + 3a</a:t>
            </a:r>
            <a:r>
              <a:rPr lang="en-GB" b="0" i="0" baseline="30000">
                <a:solidFill>
                  <a:srgbClr val="000000"/>
                </a:solidFill>
                <a:effectLst/>
                <a:latin typeface="Verdana" panose="020B0604030504040204" pitchFamily="34" charset="0"/>
              </a:rPr>
              <a:t>2</a:t>
            </a:r>
            <a:r>
              <a:rPr lang="en-GB" b="0" i="0">
                <a:solidFill>
                  <a:srgbClr val="000000"/>
                </a:solidFill>
                <a:effectLst/>
                <a:latin typeface="Verdana" panose="020B0604030504040204" pitchFamily="34" charset="0"/>
              </a:rPr>
              <a:t> + 4a</a:t>
            </a:r>
            <a:br>
              <a:rPr lang="en-GB"/>
            </a:br>
            <a:br>
              <a:rPr lang="en-GB"/>
            </a:br>
            <a:r>
              <a:rPr lang="en-GB" b="0" i="0">
                <a:solidFill>
                  <a:srgbClr val="000000"/>
                </a:solidFill>
                <a:effectLst/>
                <a:latin typeface="Verdana" panose="020B0604030504040204" pitchFamily="34" charset="0"/>
              </a:rPr>
              <a:t>(viii) 5a</a:t>
            </a:r>
            <a:r>
              <a:rPr lang="en-GB" b="0" i="0" baseline="30000">
                <a:solidFill>
                  <a:srgbClr val="000000"/>
                </a:solidFill>
                <a:effectLst/>
                <a:latin typeface="Verdana" panose="020B0604030504040204" pitchFamily="34" charset="0"/>
              </a:rPr>
              <a:t>3</a:t>
            </a:r>
            <a:r>
              <a:rPr lang="en-GB" b="0" i="0">
                <a:solidFill>
                  <a:srgbClr val="000000"/>
                </a:solidFill>
                <a:effectLst/>
                <a:latin typeface="Verdana" panose="020B0604030504040204" pitchFamily="34" charset="0"/>
              </a:rPr>
              <a:t>b – 7a</a:t>
            </a:r>
            <a:r>
              <a:rPr lang="en-GB" b="0" i="0" baseline="30000">
                <a:solidFill>
                  <a:srgbClr val="000000"/>
                </a:solidFill>
                <a:effectLst/>
                <a:latin typeface="Verdana" panose="020B0604030504040204" pitchFamily="34" charset="0"/>
              </a:rPr>
              <a:t>2</a:t>
            </a:r>
            <a:r>
              <a:rPr lang="en-GB" b="0" i="0">
                <a:solidFill>
                  <a:srgbClr val="000000"/>
                </a:solidFill>
                <a:effectLst/>
                <a:latin typeface="Verdana" panose="020B0604030504040204" pitchFamily="34" charset="0"/>
              </a:rPr>
              <a:t> + 11b</a:t>
            </a:r>
            <a:r>
              <a:rPr lang="en-GB" b="0" i="0" baseline="30000">
                <a:solidFill>
                  <a:srgbClr val="000000"/>
                </a:solidFill>
                <a:effectLst/>
                <a:latin typeface="Verdana" panose="020B0604030504040204" pitchFamily="34" charset="0"/>
              </a:rPr>
              <a:t>2</a:t>
            </a:r>
          </a:p>
          <a:p>
            <a:pPr marL="0" indent="0">
              <a:buNone/>
            </a:pPr>
            <a:r>
              <a:rPr lang="en-GB"/>
              <a:t>(ix) 0</a:t>
            </a:r>
          </a:p>
          <a:p>
            <a:pPr marL="0" indent="0">
              <a:buNone/>
            </a:pPr>
            <a:r>
              <a:rPr lang="en-GB"/>
              <a:t>(x) 536</a:t>
            </a:r>
            <a:br>
              <a:rPr lang="en-GB"/>
            </a:br>
            <a:endParaRPr lang="en-US"/>
          </a:p>
        </p:txBody>
      </p:sp>
    </p:spTree>
    <p:extLst>
      <p:ext uri="{BB962C8B-B14F-4D97-AF65-F5344CB8AC3E}">
        <p14:creationId xmlns:p14="http://schemas.microsoft.com/office/powerpoint/2010/main" val="507266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2C5B-F2F0-B74A-9958-1DA389E4F78B}"/>
              </a:ext>
            </a:extLst>
          </p:cNvPr>
          <p:cNvSpPr>
            <a:spLocks noGrp="1"/>
          </p:cNvSpPr>
          <p:nvPr>
            <p:ph type="title"/>
          </p:nvPr>
        </p:nvSpPr>
        <p:spPr/>
        <p:txBody>
          <a:bodyPr/>
          <a:lstStyle/>
          <a:p>
            <a:r>
              <a:rPr lang="en-GB"/>
              <a:t>Introduction</a:t>
            </a:r>
            <a:endParaRPr lang="en-US"/>
          </a:p>
        </p:txBody>
      </p:sp>
      <p:sp>
        <p:nvSpPr>
          <p:cNvPr id="3" name="Content Placeholder 2">
            <a:extLst>
              <a:ext uri="{FF2B5EF4-FFF2-40B4-BE49-F238E27FC236}">
                <a16:creationId xmlns:a16="http://schemas.microsoft.com/office/drawing/2014/main" id="{5CF04289-FFC4-DE49-BE74-B2C21CC5545B}"/>
              </a:ext>
            </a:extLst>
          </p:cNvPr>
          <p:cNvSpPr>
            <a:spLocks noGrp="1"/>
          </p:cNvSpPr>
          <p:nvPr>
            <p:ph idx="1"/>
          </p:nvPr>
        </p:nvSpPr>
        <p:spPr>
          <a:xfrm>
            <a:off x="838200" y="1705532"/>
            <a:ext cx="10515600" cy="4351338"/>
          </a:xfrm>
        </p:spPr>
        <p:txBody>
          <a:bodyPr/>
          <a:lstStyle/>
          <a:p>
            <a:r>
              <a:rPr lang="en-GB" b="1" i="0">
                <a:solidFill>
                  <a:srgbClr val="545454"/>
                </a:solidFill>
                <a:effectLst/>
                <a:latin typeface="-apple-system"/>
              </a:rPr>
              <a:t>Constants</a:t>
            </a:r>
            <a:r>
              <a:rPr lang="en-GB" b="0" i="0">
                <a:solidFill>
                  <a:srgbClr val="545454"/>
                </a:solidFill>
                <a:effectLst/>
                <a:latin typeface="-apple-system"/>
              </a:rPr>
              <a:t> : A symbol having a fixed numerical value is called a constant.</a:t>
            </a:r>
          </a:p>
          <a:p>
            <a:r>
              <a:rPr lang="en-GB" b="1" i="0">
                <a:solidFill>
                  <a:srgbClr val="545454"/>
                </a:solidFill>
                <a:effectLst/>
                <a:latin typeface="-apple-system"/>
              </a:rPr>
              <a:t>Variables </a:t>
            </a:r>
            <a:r>
              <a:rPr lang="en-GB" b="0" i="0">
                <a:solidFill>
                  <a:srgbClr val="545454"/>
                </a:solidFill>
                <a:effectLst/>
                <a:latin typeface="-apple-system"/>
              </a:rPr>
              <a:t>: A symbol which may be assigned different numerical values is known as variable.</a:t>
            </a:r>
          </a:p>
          <a:p>
            <a:r>
              <a:rPr lang="en-GB" b="1" i="0">
                <a:solidFill>
                  <a:srgbClr val="545454"/>
                </a:solidFill>
                <a:effectLst/>
                <a:latin typeface="-apple-system"/>
              </a:rPr>
              <a:t>Algebraic expressions</a:t>
            </a:r>
            <a:r>
              <a:rPr lang="en-GB" b="0" i="0">
                <a:solidFill>
                  <a:srgbClr val="545454"/>
                </a:solidFill>
                <a:effectLst/>
                <a:latin typeface="-apple-system"/>
              </a:rPr>
              <a:t> : A combination of constants and variables connected by some or all of the operations +, -, *,/  is known as algebraic expression.</a:t>
            </a:r>
          </a:p>
          <a:p>
            <a:r>
              <a:rPr lang="en-GB" b="1" i="0">
                <a:solidFill>
                  <a:srgbClr val="545454"/>
                </a:solidFill>
                <a:effectLst/>
                <a:latin typeface="-apple-system"/>
              </a:rPr>
              <a:t>Terms :</a:t>
            </a:r>
            <a:r>
              <a:rPr lang="en-GB" b="0" i="0">
                <a:solidFill>
                  <a:srgbClr val="545454"/>
                </a:solidFill>
                <a:effectLst/>
                <a:latin typeface="-apple-system"/>
              </a:rPr>
              <a:t> The several parts of an algebraic expression separated by ‘+’ or ‘-‘ operations are called the terms of the expression.</a:t>
            </a:r>
          </a:p>
        </p:txBody>
      </p:sp>
    </p:spTree>
    <p:extLst>
      <p:ext uri="{BB962C8B-B14F-4D97-AF65-F5344CB8AC3E}">
        <p14:creationId xmlns:p14="http://schemas.microsoft.com/office/powerpoint/2010/main" val="148344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30BEF-4CEE-7F49-967D-C44134470B77}"/>
              </a:ext>
            </a:extLst>
          </p:cNvPr>
          <p:cNvSpPr>
            <a:spLocks noGrp="1"/>
          </p:cNvSpPr>
          <p:nvPr>
            <p:ph idx="1"/>
          </p:nvPr>
        </p:nvSpPr>
        <p:spPr/>
        <p:txBody>
          <a:bodyPr/>
          <a:lstStyle/>
          <a:p>
            <a:pPr marL="0" indent="0">
              <a:buNone/>
            </a:pPr>
            <a:r>
              <a:rPr lang="en-GB" b="1" i="0">
                <a:solidFill>
                  <a:srgbClr val="000000"/>
                </a:solidFill>
                <a:effectLst/>
              </a:rPr>
              <a:t>Polynomial</a:t>
            </a:r>
            <a:endParaRPr lang="en-GB" b="0" i="0">
              <a:solidFill>
                <a:srgbClr val="4C4C4C"/>
              </a:solidFill>
              <a:effectLst/>
            </a:endParaRPr>
          </a:p>
          <a:p>
            <a:pPr marL="0" indent="0">
              <a:buNone/>
            </a:pPr>
            <a:r>
              <a:rPr lang="en-GB" i="0">
                <a:solidFill>
                  <a:srgbClr val="4C4C4C"/>
                </a:solidFill>
                <a:effectLst/>
                <a:latin typeface="Open Sans"/>
              </a:rPr>
              <a:t>Polynomial is an algebraic expression which includes constants, variables and exponents. It is the expression in which the variables have only positive integral powers.</a:t>
            </a:r>
          </a:p>
          <a:p>
            <a:pPr marL="0" indent="0">
              <a:buNone/>
            </a:pPr>
            <a:r>
              <a:rPr lang="en-GB" b="1">
                <a:solidFill>
                  <a:srgbClr val="4C4C4C"/>
                </a:solidFill>
                <a:effectLst/>
              </a:rPr>
              <a:t>Example</a:t>
            </a:r>
            <a:endParaRPr lang="en-GB" b="0">
              <a:solidFill>
                <a:srgbClr val="4C4C4C"/>
              </a:solidFill>
              <a:effectLst/>
            </a:endParaRPr>
          </a:p>
          <a:p>
            <a:pPr marL="0" indent="0">
              <a:buNone/>
            </a:pPr>
            <a:r>
              <a:rPr lang="en-GB" i="0">
                <a:solidFill>
                  <a:srgbClr val="4C4C4C"/>
                </a:solidFill>
                <a:effectLst/>
                <a:latin typeface="Open Sans"/>
              </a:rPr>
              <a:t>1. 4x</a:t>
            </a:r>
            <a:r>
              <a:rPr lang="en-GB" i="0" baseline="30000">
                <a:solidFill>
                  <a:srgbClr val="4C4C4C"/>
                </a:solidFill>
                <a:effectLst/>
                <a:latin typeface="Open Sans"/>
              </a:rPr>
              <a:t>3</a:t>
            </a:r>
            <a:r>
              <a:rPr lang="en-GB" i="0">
                <a:solidFill>
                  <a:srgbClr val="4C4C4C"/>
                </a:solidFill>
                <a:effectLst/>
                <a:latin typeface="Open Sans"/>
              </a:rPr>
              <a:t> + 3x</a:t>
            </a:r>
            <a:r>
              <a:rPr lang="en-GB" i="0" baseline="30000">
                <a:solidFill>
                  <a:srgbClr val="4C4C4C"/>
                </a:solidFill>
                <a:effectLst/>
                <a:latin typeface="Open Sans"/>
              </a:rPr>
              <a:t>2</a:t>
            </a:r>
            <a:r>
              <a:rPr lang="en-GB" i="0">
                <a:solidFill>
                  <a:srgbClr val="4C4C4C"/>
                </a:solidFill>
                <a:effectLst/>
                <a:latin typeface="Open Sans"/>
              </a:rPr>
              <a:t> + x +3 is a polynomial in variable x.</a:t>
            </a:r>
          </a:p>
          <a:p>
            <a:pPr marL="0" indent="0">
              <a:buNone/>
            </a:pPr>
            <a:r>
              <a:rPr lang="en-GB" i="0">
                <a:solidFill>
                  <a:srgbClr val="4C4C4C"/>
                </a:solidFill>
                <a:effectLst/>
                <a:latin typeface="Open Sans"/>
              </a:rPr>
              <a:t>2. 4x</a:t>
            </a:r>
            <a:r>
              <a:rPr lang="en-GB" i="0" baseline="30000">
                <a:solidFill>
                  <a:srgbClr val="4C4C4C"/>
                </a:solidFill>
                <a:effectLst/>
                <a:latin typeface="Open Sans"/>
              </a:rPr>
              <a:t>2</a:t>
            </a:r>
            <a:r>
              <a:rPr lang="en-GB" i="0">
                <a:solidFill>
                  <a:srgbClr val="4C4C4C"/>
                </a:solidFill>
                <a:effectLst/>
                <a:latin typeface="Open Sans"/>
              </a:rPr>
              <a:t> + 3x</a:t>
            </a:r>
            <a:r>
              <a:rPr lang="en-GB" i="0" baseline="30000">
                <a:solidFill>
                  <a:srgbClr val="4C4C4C"/>
                </a:solidFill>
                <a:effectLst/>
                <a:latin typeface="Open Sans"/>
              </a:rPr>
              <a:t>-1</a:t>
            </a:r>
            <a:r>
              <a:rPr lang="en-GB" i="0">
                <a:solidFill>
                  <a:srgbClr val="4C4C4C"/>
                </a:solidFill>
                <a:effectLst/>
                <a:latin typeface="Open Sans"/>
              </a:rPr>
              <a:t> - 4 is not a polynomial as it has negative power.</a:t>
            </a:r>
          </a:p>
          <a:p>
            <a:pPr marL="0" indent="0">
              <a:buNone/>
            </a:pPr>
            <a:r>
              <a:rPr lang="en-GB" i="0">
                <a:solidFill>
                  <a:srgbClr val="4C4C4C"/>
                </a:solidFill>
                <a:effectLst/>
                <a:latin typeface="Open Sans"/>
              </a:rPr>
              <a:t>3. 3x</a:t>
            </a:r>
            <a:r>
              <a:rPr lang="en-GB" i="0" baseline="30000">
                <a:solidFill>
                  <a:srgbClr val="4C4C4C"/>
                </a:solidFill>
                <a:effectLst/>
                <a:latin typeface="Open Sans"/>
              </a:rPr>
              <a:t>3/2 </a:t>
            </a:r>
            <a:r>
              <a:rPr lang="en-GB" i="0">
                <a:solidFill>
                  <a:srgbClr val="4C4C4C"/>
                </a:solidFill>
                <a:effectLst/>
                <a:latin typeface="Open Sans"/>
              </a:rPr>
              <a:t>+ 2x – 3 is not a polynomial.</a:t>
            </a:r>
          </a:p>
          <a:p>
            <a:pPr marL="0" indent="0">
              <a:buNone/>
            </a:pPr>
            <a:endParaRPr lang="en-US"/>
          </a:p>
        </p:txBody>
      </p:sp>
    </p:spTree>
    <p:extLst>
      <p:ext uri="{BB962C8B-B14F-4D97-AF65-F5344CB8AC3E}">
        <p14:creationId xmlns:p14="http://schemas.microsoft.com/office/powerpoint/2010/main" val="352276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1B7A96B9-D59E-8D4C-8A1D-C2433785D8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8954" y="0"/>
            <a:ext cx="6754091" cy="6858000"/>
          </a:xfrm>
          <a:prstGeom prst="rect">
            <a:avLst/>
          </a:prstGeom>
        </p:spPr>
      </p:pic>
    </p:spTree>
    <p:extLst>
      <p:ext uri="{BB962C8B-B14F-4D97-AF65-F5344CB8AC3E}">
        <p14:creationId xmlns:p14="http://schemas.microsoft.com/office/powerpoint/2010/main" val="4105053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41770-20F5-A842-B62F-7A163DD156A8}"/>
              </a:ext>
            </a:extLst>
          </p:cNvPr>
          <p:cNvSpPr>
            <a:spLocks noGrp="1"/>
          </p:cNvSpPr>
          <p:nvPr>
            <p:ph type="title"/>
          </p:nvPr>
        </p:nvSpPr>
        <p:spPr/>
        <p:txBody>
          <a:bodyPr/>
          <a:lstStyle/>
          <a:p>
            <a:r>
              <a:rPr lang="en-GB" b="1" i="0">
                <a:solidFill>
                  <a:srgbClr val="000000"/>
                </a:solidFill>
                <a:effectLst/>
              </a:rPr>
              <a:t>Polynomials in One Variable</a:t>
            </a:r>
            <a:br>
              <a:rPr lang="en-GB" b="0" i="0">
                <a:solidFill>
                  <a:srgbClr val="4C4C4C"/>
                </a:solidFill>
                <a:effectLst/>
              </a:rPr>
            </a:br>
            <a:endParaRPr lang="en-US"/>
          </a:p>
        </p:txBody>
      </p:sp>
      <p:sp>
        <p:nvSpPr>
          <p:cNvPr id="3" name="Content Placeholder 2">
            <a:extLst>
              <a:ext uri="{FF2B5EF4-FFF2-40B4-BE49-F238E27FC236}">
                <a16:creationId xmlns:a16="http://schemas.microsoft.com/office/drawing/2014/main" id="{AA2E82D1-3547-FF4D-876B-67DD43FCBB74}"/>
              </a:ext>
            </a:extLst>
          </p:cNvPr>
          <p:cNvSpPr>
            <a:spLocks noGrp="1"/>
          </p:cNvSpPr>
          <p:nvPr>
            <p:ph idx="1"/>
          </p:nvPr>
        </p:nvSpPr>
        <p:spPr/>
        <p:txBody>
          <a:bodyPr/>
          <a:lstStyle/>
          <a:p>
            <a:r>
              <a:rPr lang="en-GB" i="0">
                <a:solidFill>
                  <a:srgbClr val="4C4C4C"/>
                </a:solidFill>
                <a:effectLst/>
                <a:latin typeface="Open Sans"/>
              </a:rPr>
              <a:t>If there is only one variable in the expression then this is called the polynomial in one variable.</a:t>
            </a:r>
          </a:p>
          <a:p>
            <a:r>
              <a:rPr lang="en-GB" b="1">
                <a:solidFill>
                  <a:srgbClr val="000000"/>
                </a:solidFill>
                <a:effectLst/>
              </a:rPr>
              <a:t>Example</a:t>
            </a:r>
            <a:endParaRPr lang="en-GB" b="0">
              <a:solidFill>
                <a:srgbClr val="4C4C4C"/>
              </a:solidFill>
              <a:effectLst/>
            </a:endParaRPr>
          </a:p>
          <a:p>
            <a:r>
              <a:rPr lang="en-GB" i="0">
                <a:solidFill>
                  <a:srgbClr val="4C4C4C"/>
                </a:solidFill>
                <a:effectLst/>
                <a:latin typeface="Open Sans"/>
              </a:rPr>
              <a:t>x</a:t>
            </a:r>
            <a:r>
              <a:rPr lang="en-GB" i="0" baseline="30000">
                <a:solidFill>
                  <a:srgbClr val="4C4C4C"/>
                </a:solidFill>
                <a:effectLst/>
                <a:latin typeface="Open Sans"/>
              </a:rPr>
              <a:t>3</a:t>
            </a:r>
            <a:r>
              <a:rPr lang="en-GB" i="0">
                <a:solidFill>
                  <a:srgbClr val="4C4C4C"/>
                </a:solidFill>
                <a:effectLst/>
                <a:latin typeface="Open Sans"/>
              </a:rPr>
              <a:t> + x – 4 is polynomial in variable x and is denoted by p(x).</a:t>
            </a:r>
          </a:p>
          <a:p>
            <a:r>
              <a:rPr lang="en-GB" i="0">
                <a:solidFill>
                  <a:srgbClr val="4C4C4C"/>
                </a:solidFill>
                <a:effectLst/>
                <a:latin typeface="Open Sans"/>
              </a:rPr>
              <a:t>r</a:t>
            </a:r>
            <a:r>
              <a:rPr lang="en-GB" i="0" baseline="30000">
                <a:solidFill>
                  <a:srgbClr val="4C4C4C"/>
                </a:solidFill>
                <a:effectLst/>
                <a:latin typeface="Open Sans"/>
              </a:rPr>
              <a:t>2</a:t>
            </a:r>
            <a:r>
              <a:rPr lang="en-GB" i="0">
                <a:solidFill>
                  <a:srgbClr val="4C4C4C"/>
                </a:solidFill>
                <a:effectLst/>
                <a:latin typeface="Open Sans"/>
              </a:rPr>
              <a:t> + 2 is polynomial in variable r and is denoted by p(r).</a:t>
            </a:r>
          </a:p>
          <a:p>
            <a:endParaRPr lang="en-US"/>
          </a:p>
        </p:txBody>
      </p:sp>
    </p:spTree>
    <p:extLst>
      <p:ext uri="{BB962C8B-B14F-4D97-AF65-F5344CB8AC3E}">
        <p14:creationId xmlns:p14="http://schemas.microsoft.com/office/powerpoint/2010/main" val="343872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96D3AF-71BF-FD4A-8C48-070518D744B3}"/>
              </a:ext>
            </a:extLst>
          </p:cNvPr>
          <p:cNvSpPr>
            <a:spLocks noGrp="1"/>
          </p:cNvSpPr>
          <p:nvPr>
            <p:ph idx="1"/>
          </p:nvPr>
        </p:nvSpPr>
        <p:spPr/>
        <p:txBody>
          <a:bodyPr/>
          <a:lstStyle/>
          <a:p>
            <a:pPr marL="0" indent="0">
              <a:buNone/>
            </a:pPr>
            <a:r>
              <a:rPr lang="en-GB" b="0" i="0">
                <a:solidFill>
                  <a:srgbClr val="813588"/>
                </a:solidFill>
                <a:effectLst/>
                <a:latin typeface="Roboto"/>
              </a:rPr>
              <a:t>What is the Degree of a Polynomial?</a:t>
            </a:r>
          </a:p>
          <a:p>
            <a:pPr marL="0" indent="0">
              <a:buNone/>
            </a:pPr>
            <a:r>
              <a:rPr lang="en-GB" b="0" i="0">
                <a:solidFill>
                  <a:srgbClr val="333333"/>
                </a:solidFill>
                <a:effectLst/>
                <a:latin typeface="Roboto"/>
              </a:rPr>
              <a:t>A polynomial’s degree is the highest or the greatest degree of a variable in a </a:t>
            </a:r>
            <a:r>
              <a:rPr lang="en-GB" b="0" i="0" u="none" strike="noStrike">
                <a:solidFill>
                  <a:srgbClr val="73AD21"/>
                </a:solidFill>
                <a:effectLst/>
                <a:latin typeface="Roboto"/>
                <a:hlinkClick r:id="rId2"/>
              </a:rPr>
              <a:t>polynomial equation</a:t>
            </a:r>
            <a:r>
              <a:rPr lang="en-GB" b="0" i="0">
                <a:solidFill>
                  <a:srgbClr val="333333"/>
                </a:solidFill>
                <a:effectLst/>
                <a:latin typeface="Roboto"/>
              </a:rPr>
              <a:t>. The degree indicates the highest exponential power in the polynomial (ignoring the coefficients).</a:t>
            </a:r>
          </a:p>
          <a:p>
            <a:pPr marL="0" indent="0">
              <a:buNone/>
            </a:pPr>
            <a:r>
              <a:rPr lang="en-GB" b="1" i="0">
                <a:solidFill>
                  <a:srgbClr val="333333"/>
                </a:solidFill>
                <a:effectLst/>
                <a:latin typeface="Roboto"/>
              </a:rPr>
              <a:t>For Example:</a:t>
            </a:r>
            <a:r>
              <a:rPr lang="en-GB" b="0" i="0">
                <a:solidFill>
                  <a:srgbClr val="333333"/>
                </a:solidFill>
                <a:effectLst/>
                <a:latin typeface="Roboto"/>
              </a:rPr>
              <a:t> 6x</a:t>
            </a:r>
            <a:r>
              <a:rPr lang="en-GB" b="0" i="0" baseline="30000">
                <a:solidFill>
                  <a:srgbClr val="333333"/>
                </a:solidFill>
                <a:effectLst/>
                <a:latin typeface="Roboto"/>
              </a:rPr>
              <a:t>4</a:t>
            </a:r>
            <a:r>
              <a:rPr lang="en-GB" b="0" i="0">
                <a:solidFill>
                  <a:srgbClr val="333333"/>
                </a:solidFill>
                <a:effectLst/>
                <a:latin typeface="Roboto"/>
              </a:rPr>
              <a:t> + 2x</a:t>
            </a:r>
            <a:r>
              <a:rPr lang="en-GB" b="0" i="0" baseline="30000">
                <a:solidFill>
                  <a:srgbClr val="333333"/>
                </a:solidFill>
                <a:effectLst/>
                <a:latin typeface="Roboto"/>
              </a:rPr>
              <a:t>3</a:t>
            </a:r>
            <a:r>
              <a:rPr lang="en-GB" b="0" i="0">
                <a:solidFill>
                  <a:srgbClr val="333333"/>
                </a:solidFill>
                <a:effectLst/>
                <a:latin typeface="Roboto"/>
              </a:rPr>
              <a:t>+ 3</a:t>
            </a:r>
          </a:p>
          <a:p>
            <a:pPr marL="0" indent="0">
              <a:buNone/>
            </a:pPr>
            <a:r>
              <a:rPr lang="en-GB" b="0" i="0">
                <a:solidFill>
                  <a:srgbClr val="333333"/>
                </a:solidFill>
                <a:effectLst/>
                <a:latin typeface="Roboto"/>
              </a:rPr>
              <a:t>The degree of the polynomial 6x</a:t>
            </a:r>
            <a:r>
              <a:rPr lang="en-GB" b="0" i="0" baseline="30000">
                <a:solidFill>
                  <a:srgbClr val="333333"/>
                </a:solidFill>
                <a:effectLst/>
                <a:latin typeface="Roboto"/>
              </a:rPr>
              <a:t>4</a:t>
            </a:r>
            <a:r>
              <a:rPr lang="en-GB" b="0" i="0">
                <a:solidFill>
                  <a:srgbClr val="333333"/>
                </a:solidFill>
                <a:effectLst/>
                <a:latin typeface="Roboto"/>
              </a:rPr>
              <a:t> + 2x</a:t>
            </a:r>
            <a:r>
              <a:rPr lang="en-GB" b="0" i="0" baseline="30000">
                <a:solidFill>
                  <a:srgbClr val="333333"/>
                </a:solidFill>
                <a:effectLst/>
                <a:latin typeface="Roboto"/>
              </a:rPr>
              <a:t>3</a:t>
            </a:r>
            <a:r>
              <a:rPr lang="en-GB" b="0" i="0">
                <a:solidFill>
                  <a:srgbClr val="333333"/>
                </a:solidFill>
                <a:effectLst/>
                <a:latin typeface="Roboto"/>
              </a:rPr>
              <a:t>+ 3 is 4.</a:t>
            </a:r>
          </a:p>
          <a:p>
            <a:pPr marL="0" indent="0">
              <a:buNone/>
            </a:pPr>
            <a:r>
              <a:rPr lang="en-GB" b="1" i="0">
                <a:solidFill>
                  <a:srgbClr val="333333"/>
                </a:solidFill>
                <a:effectLst/>
                <a:latin typeface="Roboto"/>
              </a:rPr>
              <a:t>Let’s take another example:</a:t>
            </a:r>
            <a:r>
              <a:rPr lang="en-GB" b="0" i="0">
                <a:solidFill>
                  <a:srgbClr val="333333"/>
                </a:solidFill>
                <a:effectLst/>
                <a:latin typeface="Roboto"/>
              </a:rPr>
              <a:t> 3x</a:t>
            </a:r>
            <a:r>
              <a:rPr lang="en-GB" b="0" i="0" baseline="30000">
                <a:solidFill>
                  <a:srgbClr val="333333"/>
                </a:solidFill>
                <a:effectLst/>
                <a:latin typeface="Roboto"/>
              </a:rPr>
              <a:t>8</a:t>
            </a:r>
            <a:r>
              <a:rPr lang="en-GB" b="0" i="0">
                <a:solidFill>
                  <a:srgbClr val="333333"/>
                </a:solidFill>
                <a:effectLst/>
                <a:latin typeface="Roboto"/>
              </a:rPr>
              <a:t>+ 4x</a:t>
            </a:r>
            <a:r>
              <a:rPr lang="en-GB" b="0" i="0" baseline="30000">
                <a:solidFill>
                  <a:srgbClr val="333333"/>
                </a:solidFill>
                <a:effectLst/>
                <a:latin typeface="Roboto"/>
              </a:rPr>
              <a:t>3</a:t>
            </a:r>
            <a:r>
              <a:rPr lang="en-GB" b="0" i="0">
                <a:solidFill>
                  <a:srgbClr val="333333"/>
                </a:solidFill>
                <a:effectLst/>
                <a:latin typeface="Roboto"/>
              </a:rPr>
              <a:t> + 9x + 1</a:t>
            </a:r>
          </a:p>
          <a:p>
            <a:pPr marL="0" indent="0">
              <a:buNone/>
            </a:pPr>
            <a:r>
              <a:rPr lang="en-GB" b="0" i="0">
                <a:solidFill>
                  <a:srgbClr val="333333"/>
                </a:solidFill>
                <a:effectLst/>
                <a:latin typeface="Roboto"/>
              </a:rPr>
              <a:t>The degree of the polynomial 3x</a:t>
            </a:r>
            <a:r>
              <a:rPr lang="en-GB" b="0" i="0" baseline="30000">
                <a:solidFill>
                  <a:srgbClr val="333333"/>
                </a:solidFill>
                <a:effectLst/>
                <a:latin typeface="Roboto"/>
              </a:rPr>
              <a:t>8</a:t>
            </a:r>
            <a:r>
              <a:rPr lang="en-GB" b="0" i="0">
                <a:solidFill>
                  <a:srgbClr val="333333"/>
                </a:solidFill>
                <a:effectLst/>
                <a:latin typeface="Roboto"/>
              </a:rPr>
              <a:t>+ 4x</a:t>
            </a:r>
            <a:r>
              <a:rPr lang="en-GB" b="0" i="0" baseline="30000">
                <a:solidFill>
                  <a:srgbClr val="333333"/>
                </a:solidFill>
                <a:effectLst/>
                <a:latin typeface="Roboto"/>
              </a:rPr>
              <a:t>3</a:t>
            </a:r>
            <a:r>
              <a:rPr lang="en-GB" b="0" i="0">
                <a:solidFill>
                  <a:srgbClr val="333333"/>
                </a:solidFill>
                <a:effectLst/>
                <a:latin typeface="Roboto"/>
              </a:rPr>
              <a:t> + 9x + 1 is 8.</a:t>
            </a:r>
          </a:p>
          <a:p>
            <a:pPr marL="0" indent="0">
              <a:buNone/>
            </a:pPr>
            <a:endParaRPr lang="en-US"/>
          </a:p>
        </p:txBody>
      </p:sp>
    </p:spTree>
    <p:extLst>
      <p:ext uri="{BB962C8B-B14F-4D97-AF65-F5344CB8AC3E}">
        <p14:creationId xmlns:p14="http://schemas.microsoft.com/office/powerpoint/2010/main" val="199157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7D8989-4D4D-DE46-92CC-91133F852E14}"/>
              </a:ext>
            </a:extLst>
          </p:cNvPr>
          <p:cNvSpPr>
            <a:spLocks noGrp="1"/>
          </p:cNvSpPr>
          <p:nvPr>
            <p:ph idx="1"/>
          </p:nvPr>
        </p:nvSpPr>
        <p:spPr>
          <a:xfrm>
            <a:off x="838200" y="148442"/>
            <a:ext cx="10515600" cy="6709558"/>
          </a:xfrm>
        </p:spPr>
        <p:txBody>
          <a:bodyPr/>
          <a:lstStyle/>
          <a:p>
            <a:r>
              <a:rPr lang="en-GB" b="1" i="0">
                <a:solidFill>
                  <a:srgbClr val="222222"/>
                </a:solidFill>
                <a:effectLst/>
                <a:latin typeface="Roboto"/>
              </a:rPr>
              <a:t>(a) In one variable</a:t>
            </a:r>
            <a:r>
              <a:rPr lang="en-GB" b="0" i="0">
                <a:solidFill>
                  <a:srgbClr val="222222"/>
                </a:solidFill>
                <a:effectLst/>
                <a:latin typeface="Roboto"/>
              </a:rPr>
              <a:t>: In case of a polynomial in one variable, the highest power of the variable is called the degree of the polynomial.</a:t>
            </a:r>
            <a:br>
              <a:rPr lang="en-GB"/>
            </a:br>
            <a:r>
              <a:rPr lang="en-GB" b="0" i="0">
                <a:solidFill>
                  <a:srgbClr val="222222"/>
                </a:solidFill>
                <a:effectLst/>
                <a:latin typeface="Roboto"/>
              </a:rPr>
              <a:t>e.g.,</a:t>
            </a:r>
            <a:br>
              <a:rPr lang="en-GB"/>
            </a:br>
            <a:r>
              <a:rPr lang="en-GB" b="0" i="0">
                <a:solidFill>
                  <a:srgbClr val="222222"/>
                </a:solidFill>
                <a:effectLst/>
                <a:latin typeface="Roboto"/>
              </a:rPr>
              <a:t>√2 – y</a:t>
            </a:r>
            <a:r>
              <a:rPr lang="en-GB" b="0" i="0" baseline="30000">
                <a:solidFill>
                  <a:srgbClr val="222222"/>
                </a:solidFill>
                <a:effectLst/>
                <a:latin typeface="Roboto"/>
              </a:rPr>
              <a:t>3</a:t>
            </a:r>
            <a:r>
              <a:rPr lang="en-GB" b="0" i="0">
                <a:solidFill>
                  <a:srgbClr val="222222"/>
                </a:solidFill>
                <a:effectLst/>
                <a:latin typeface="Roboto"/>
              </a:rPr>
              <a:t> + y</a:t>
            </a:r>
            <a:r>
              <a:rPr lang="en-GB" b="0" i="0" baseline="30000">
                <a:solidFill>
                  <a:srgbClr val="222222"/>
                </a:solidFill>
                <a:effectLst/>
                <a:latin typeface="Roboto"/>
              </a:rPr>
              <a:t>5</a:t>
            </a:r>
            <a:r>
              <a:rPr lang="en-GB" b="0" i="0">
                <a:solidFill>
                  <a:srgbClr val="222222"/>
                </a:solidFill>
                <a:effectLst/>
                <a:latin typeface="Roboto"/>
              </a:rPr>
              <a:t> + 2y</a:t>
            </a:r>
            <a:r>
              <a:rPr lang="en-GB" b="0" i="0" baseline="30000">
                <a:solidFill>
                  <a:srgbClr val="222222"/>
                </a:solidFill>
                <a:effectLst/>
                <a:latin typeface="Roboto"/>
              </a:rPr>
              <a:t>6</a:t>
            </a:r>
            <a:r>
              <a:rPr lang="en-GB" b="0" i="0">
                <a:solidFill>
                  <a:srgbClr val="222222"/>
                </a:solidFill>
                <a:effectLst/>
                <a:latin typeface="Roboto"/>
              </a:rPr>
              <a:t> is a polynomial in y of degree 6.</a:t>
            </a:r>
            <a:br>
              <a:rPr lang="en-GB"/>
            </a:br>
            <a:r>
              <a:rPr lang="en-GB" b="0" i="0">
                <a:solidFill>
                  <a:srgbClr val="222222"/>
                </a:solidFill>
                <a:effectLst/>
                <a:latin typeface="Roboto"/>
              </a:rPr>
              <a:t>6x + √3 is a polynomial in x of degree 1.</a:t>
            </a:r>
          </a:p>
          <a:p>
            <a:r>
              <a:rPr lang="en-GB" b="1" i="0">
                <a:solidFill>
                  <a:srgbClr val="222222"/>
                </a:solidFill>
                <a:effectLst/>
                <a:latin typeface="Roboto"/>
              </a:rPr>
              <a:t>(b) In two or more variables:</a:t>
            </a:r>
            <a:r>
              <a:rPr lang="en-GB" b="0" i="0">
                <a:solidFill>
                  <a:srgbClr val="222222"/>
                </a:solidFill>
                <a:effectLst/>
                <a:latin typeface="Roboto"/>
              </a:rPr>
              <a:t> In case of a polynomial in more than one variable, the sum of the powers of the variables in each term is taken up and the highest sum so obtained is called the degree of the polynomial.</a:t>
            </a:r>
            <a:br>
              <a:rPr lang="en-GB"/>
            </a:br>
            <a:r>
              <a:rPr lang="en-GB" b="0" i="0">
                <a:solidFill>
                  <a:srgbClr val="222222"/>
                </a:solidFill>
                <a:effectLst/>
                <a:latin typeface="Roboto"/>
              </a:rPr>
              <a:t>e.g.,</a:t>
            </a:r>
            <a:br>
              <a:rPr lang="en-GB"/>
            </a:br>
            <a:r>
              <a:rPr lang="en-GB" b="0" i="0">
                <a:solidFill>
                  <a:srgbClr val="222222"/>
                </a:solidFill>
                <a:effectLst/>
                <a:latin typeface="Roboto"/>
              </a:rPr>
              <a:t>3x</a:t>
            </a:r>
            <a:r>
              <a:rPr lang="en-GB" b="0" i="0" baseline="30000">
                <a:solidFill>
                  <a:srgbClr val="222222"/>
                </a:solidFill>
                <a:effectLst/>
                <a:latin typeface="Roboto"/>
              </a:rPr>
              <a:t>3</a:t>
            </a:r>
            <a:r>
              <a:rPr lang="en-GB" b="0" i="0">
                <a:solidFill>
                  <a:srgbClr val="222222"/>
                </a:solidFill>
                <a:effectLst/>
                <a:latin typeface="Roboto"/>
              </a:rPr>
              <a:t> – 7x</a:t>
            </a:r>
            <a:r>
              <a:rPr lang="en-GB" b="0" i="0" baseline="30000">
                <a:solidFill>
                  <a:srgbClr val="222222"/>
                </a:solidFill>
                <a:effectLst/>
                <a:latin typeface="Roboto"/>
              </a:rPr>
              <a:t>2</a:t>
            </a:r>
            <a:r>
              <a:rPr lang="en-GB" b="0" i="0">
                <a:solidFill>
                  <a:srgbClr val="222222"/>
                </a:solidFill>
                <a:effectLst/>
                <a:latin typeface="Roboto"/>
              </a:rPr>
              <a:t>y</a:t>
            </a:r>
            <a:r>
              <a:rPr lang="en-GB" b="0" i="0" baseline="30000">
                <a:solidFill>
                  <a:srgbClr val="222222"/>
                </a:solidFill>
                <a:effectLst/>
                <a:latin typeface="Roboto"/>
              </a:rPr>
              <a:t>2</a:t>
            </a:r>
            <a:r>
              <a:rPr lang="en-GB" b="0" i="0">
                <a:solidFill>
                  <a:srgbClr val="222222"/>
                </a:solidFill>
                <a:effectLst/>
                <a:latin typeface="Roboto"/>
              </a:rPr>
              <a:t> + 8 is a polynomial in x and y of degree 4.</a:t>
            </a:r>
            <a:br>
              <a:rPr lang="en-GB"/>
            </a:br>
            <a:r>
              <a:rPr lang="en-GB" b="0" i="0">
                <a:solidFill>
                  <a:srgbClr val="222222"/>
                </a:solidFill>
                <a:effectLst/>
                <a:latin typeface="Roboto"/>
              </a:rPr>
              <a:t>8a</a:t>
            </a:r>
            <a:r>
              <a:rPr lang="en-GB" b="0" i="0" baseline="30000">
                <a:solidFill>
                  <a:srgbClr val="222222"/>
                </a:solidFill>
                <a:effectLst/>
                <a:latin typeface="Roboto"/>
              </a:rPr>
              <a:t>8</a:t>
            </a:r>
            <a:r>
              <a:rPr lang="en-GB" b="0" i="0">
                <a:solidFill>
                  <a:srgbClr val="222222"/>
                </a:solidFill>
                <a:effectLst/>
                <a:latin typeface="Roboto"/>
              </a:rPr>
              <a:t>b – 4ab + √2 is a polynomial in a and b of degree 9.</a:t>
            </a:r>
          </a:p>
          <a:p>
            <a:endParaRPr lang="en-US"/>
          </a:p>
        </p:txBody>
      </p:sp>
    </p:spTree>
    <p:extLst>
      <p:ext uri="{BB962C8B-B14F-4D97-AF65-F5344CB8AC3E}">
        <p14:creationId xmlns:p14="http://schemas.microsoft.com/office/powerpoint/2010/main" val="1039949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8654A5-A827-CB40-B6C4-FF31462EC89E}"/>
              </a:ext>
            </a:extLst>
          </p:cNvPr>
          <p:cNvSpPr>
            <a:spLocks noGrp="1"/>
          </p:cNvSpPr>
          <p:nvPr>
            <p:ph idx="1"/>
          </p:nvPr>
        </p:nvSpPr>
        <p:spPr/>
        <p:txBody>
          <a:bodyPr/>
          <a:lstStyle/>
          <a:p>
            <a:r>
              <a:rPr lang="en-GB" b="1" i="0">
                <a:solidFill>
                  <a:srgbClr val="222222"/>
                </a:solidFill>
                <a:effectLst/>
                <a:latin typeface="Roboto"/>
              </a:rPr>
              <a:t>Note:</a:t>
            </a:r>
            <a:br>
              <a:rPr lang="en-GB"/>
            </a:br>
            <a:r>
              <a:rPr lang="en-GB" b="0" i="0">
                <a:solidFill>
                  <a:srgbClr val="222222"/>
                </a:solidFill>
                <a:effectLst/>
                <a:latin typeface="Roboto"/>
              </a:rPr>
              <a:t>The degree of a non-zero constant polynomial is ‘zero’.</a:t>
            </a:r>
            <a:br>
              <a:rPr lang="en-GB"/>
            </a:br>
            <a:r>
              <a:rPr lang="en-GB" b="0" i="0">
                <a:solidFill>
                  <a:srgbClr val="222222"/>
                </a:solidFill>
                <a:effectLst/>
                <a:latin typeface="Roboto"/>
              </a:rPr>
              <a:t>The degree of a zero polynomial is not defined.</a:t>
            </a:r>
            <a:endParaRPr lang="en-US"/>
          </a:p>
        </p:txBody>
      </p:sp>
    </p:spTree>
    <p:extLst>
      <p:ext uri="{BB962C8B-B14F-4D97-AF65-F5344CB8AC3E}">
        <p14:creationId xmlns:p14="http://schemas.microsoft.com/office/powerpoint/2010/main" val="231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D455-22ED-8F48-AE0F-AED8B068DE95}"/>
              </a:ext>
            </a:extLst>
          </p:cNvPr>
          <p:cNvSpPr>
            <a:spLocks noGrp="1"/>
          </p:cNvSpPr>
          <p:nvPr>
            <p:ph type="title"/>
          </p:nvPr>
        </p:nvSpPr>
        <p:spPr/>
        <p:txBody>
          <a:bodyPr/>
          <a:lstStyle/>
          <a:p>
            <a:r>
              <a:rPr lang="en-GB" b="1" i="0">
                <a:solidFill>
                  <a:srgbClr val="222222"/>
                </a:solidFill>
                <a:effectLst/>
                <a:latin typeface="Roboto"/>
              </a:rPr>
              <a:t>Types of Polynomial</a:t>
            </a:r>
            <a:endParaRPr lang="en-US"/>
          </a:p>
        </p:txBody>
      </p:sp>
      <p:sp>
        <p:nvSpPr>
          <p:cNvPr id="3" name="Content Placeholder 2">
            <a:extLst>
              <a:ext uri="{FF2B5EF4-FFF2-40B4-BE49-F238E27FC236}">
                <a16:creationId xmlns:a16="http://schemas.microsoft.com/office/drawing/2014/main" id="{D9FF6A43-886D-D64A-AF38-DEAD384D3CC7}"/>
              </a:ext>
            </a:extLst>
          </p:cNvPr>
          <p:cNvSpPr>
            <a:spLocks noGrp="1"/>
          </p:cNvSpPr>
          <p:nvPr>
            <p:ph idx="1"/>
          </p:nvPr>
        </p:nvSpPr>
        <p:spPr/>
        <p:txBody>
          <a:bodyPr/>
          <a:lstStyle/>
          <a:p>
            <a:r>
              <a:rPr lang="en-GB" b="1" i="0">
                <a:solidFill>
                  <a:srgbClr val="222222"/>
                </a:solidFill>
                <a:effectLst/>
                <a:latin typeface="Roboto"/>
              </a:rPr>
              <a:t>Monomial:</a:t>
            </a:r>
            <a:r>
              <a:rPr lang="en-GB" b="0" i="0">
                <a:solidFill>
                  <a:srgbClr val="222222"/>
                </a:solidFill>
                <a:effectLst/>
                <a:latin typeface="Roboto"/>
              </a:rPr>
              <a:t> Polynomials having only one term are called monomials (‘mono’ means ‘one’).</a:t>
            </a:r>
            <a:br>
              <a:rPr lang="en-GB" b="0" i="0">
                <a:solidFill>
                  <a:srgbClr val="222222"/>
                </a:solidFill>
                <a:effectLst/>
                <a:latin typeface="Roboto"/>
              </a:rPr>
            </a:br>
            <a:r>
              <a:rPr lang="en-GB" b="0" i="0">
                <a:solidFill>
                  <a:srgbClr val="222222"/>
                </a:solidFill>
                <a:effectLst/>
                <a:latin typeface="Roboto"/>
              </a:rPr>
              <a:t>e.g., µ</a:t>
            </a:r>
            <a:r>
              <a:rPr lang="en-GB" b="0" i="0" baseline="30000">
                <a:solidFill>
                  <a:srgbClr val="222222"/>
                </a:solidFill>
                <a:effectLst/>
                <a:latin typeface="Roboto"/>
              </a:rPr>
              <a:t>43</a:t>
            </a:r>
            <a:r>
              <a:rPr lang="en-GB" b="0" i="0">
                <a:solidFill>
                  <a:srgbClr val="222222"/>
                </a:solidFill>
                <a:effectLst/>
                <a:latin typeface="Roboto"/>
              </a:rPr>
              <a:t>,  xz and – 2 are all monomials.</a:t>
            </a:r>
          </a:p>
          <a:p>
            <a:r>
              <a:rPr lang="en-GB" b="1" i="0">
                <a:solidFill>
                  <a:srgbClr val="222222"/>
                </a:solidFill>
                <a:effectLst/>
                <a:latin typeface="Roboto"/>
              </a:rPr>
              <a:t>Binomial:</a:t>
            </a:r>
            <a:r>
              <a:rPr lang="en-GB" b="0" i="0">
                <a:solidFill>
                  <a:srgbClr val="222222"/>
                </a:solidFill>
                <a:effectLst/>
                <a:latin typeface="Roboto"/>
              </a:rPr>
              <a:t> Polynomials having only two terms are called binomials (‘bi’ means ‘two’).</a:t>
            </a:r>
            <a:br>
              <a:rPr lang="en-GB" b="0" i="0">
                <a:solidFill>
                  <a:srgbClr val="222222"/>
                </a:solidFill>
                <a:effectLst/>
                <a:latin typeface="Roboto"/>
              </a:rPr>
            </a:br>
            <a:r>
              <a:rPr lang="en-GB" b="0" i="0">
                <a:solidFill>
                  <a:srgbClr val="222222"/>
                </a:solidFill>
                <a:effectLst/>
                <a:latin typeface="Roboto"/>
              </a:rPr>
              <a:t>e.g., (x</a:t>
            </a:r>
            <a:r>
              <a:rPr lang="en-GB" b="0" i="0" baseline="30000">
                <a:solidFill>
                  <a:srgbClr val="222222"/>
                </a:solidFill>
                <a:effectLst/>
                <a:latin typeface="Roboto"/>
              </a:rPr>
              <a:t>2</a:t>
            </a:r>
            <a:r>
              <a:rPr lang="en-GB" b="0" i="0">
                <a:solidFill>
                  <a:srgbClr val="222222"/>
                </a:solidFill>
                <a:effectLst/>
                <a:latin typeface="Roboto"/>
              </a:rPr>
              <a:t> + x), (y</a:t>
            </a:r>
            <a:r>
              <a:rPr lang="en-GB" b="0" i="0" baseline="30000">
                <a:solidFill>
                  <a:srgbClr val="222222"/>
                </a:solidFill>
                <a:effectLst/>
                <a:latin typeface="Roboto"/>
              </a:rPr>
              <a:t>30</a:t>
            </a:r>
            <a:r>
              <a:rPr lang="en-GB" b="0" i="0">
                <a:solidFill>
                  <a:srgbClr val="222222"/>
                </a:solidFill>
                <a:effectLst/>
                <a:latin typeface="Roboto"/>
              </a:rPr>
              <a:t> + √2) and (5x</a:t>
            </a:r>
            <a:r>
              <a:rPr lang="en-GB" b="0" i="0" baseline="30000">
                <a:solidFill>
                  <a:srgbClr val="222222"/>
                </a:solidFill>
                <a:effectLst/>
                <a:latin typeface="Roboto"/>
              </a:rPr>
              <a:t>2</a:t>
            </a:r>
            <a:r>
              <a:rPr lang="en-GB" b="0" i="0">
                <a:solidFill>
                  <a:srgbClr val="222222"/>
                </a:solidFill>
                <a:effectLst/>
                <a:latin typeface="Roboto"/>
              </a:rPr>
              <a:t>y + 6xz) are all binomials.</a:t>
            </a:r>
          </a:p>
          <a:p>
            <a:r>
              <a:rPr lang="en-GB" b="1" i="0">
                <a:solidFill>
                  <a:srgbClr val="222222"/>
                </a:solidFill>
                <a:effectLst/>
                <a:latin typeface="Roboto"/>
              </a:rPr>
              <a:t>Trinomial:</a:t>
            </a:r>
            <a:r>
              <a:rPr lang="en-GB" b="0" i="0">
                <a:solidFill>
                  <a:srgbClr val="222222"/>
                </a:solidFill>
                <a:effectLst/>
                <a:latin typeface="Roboto"/>
              </a:rPr>
              <a:t> Polynomials having only three terms are called trinomials (‘tri’ means ‘three’).</a:t>
            </a:r>
            <a:br>
              <a:rPr lang="en-GB"/>
            </a:br>
            <a:r>
              <a:rPr lang="en-GB" b="0" i="0">
                <a:solidFill>
                  <a:srgbClr val="222222"/>
                </a:solidFill>
                <a:effectLst/>
                <a:latin typeface="Roboto"/>
              </a:rPr>
              <a:t>e.g., (x</a:t>
            </a:r>
            <a:r>
              <a:rPr lang="en-GB" b="0" i="0" baseline="30000">
                <a:solidFill>
                  <a:srgbClr val="222222"/>
                </a:solidFill>
                <a:effectLst/>
                <a:latin typeface="Roboto"/>
              </a:rPr>
              <a:t>4</a:t>
            </a:r>
            <a:r>
              <a:rPr lang="en-GB" b="0" i="0">
                <a:solidFill>
                  <a:srgbClr val="222222"/>
                </a:solidFill>
                <a:effectLst/>
                <a:latin typeface="Roboto"/>
              </a:rPr>
              <a:t> + x</a:t>
            </a:r>
            <a:r>
              <a:rPr lang="en-GB" b="0" i="0" baseline="30000">
                <a:solidFill>
                  <a:srgbClr val="222222"/>
                </a:solidFill>
                <a:effectLst/>
                <a:latin typeface="Roboto"/>
              </a:rPr>
              <a:t>3</a:t>
            </a:r>
            <a:r>
              <a:rPr lang="en-GB" b="0" i="0">
                <a:solidFill>
                  <a:srgbClr val="222222"/>
                </a:solidFill>
                <a:effectLst/>
                <a:latin typeface="Roboto"/>
              </a:rPr>
              <a:t> + √2), (µ</a:t>
            </a:r>
            <a:r>
              <a:rPr lang="en-GB" b="0" i="0" baseline="30000">
                <a:solidFill>
                  <a:srgbClr val="222222"/>
                </a:solidFill>
                <a:effectLst/>
                <a:latin typeface="Roboto"/>
              </a:rPr>
              <a:t>43</a:t>
            </a:r>
            <a:r>
              <a:rPr lang="en-GB" b="0" i="0">
                <a:solidFill>
                  <a:srgbClr val="222222"/>
                </a:solidFill>
                <a:effectLst/>
                <a:latin typeface="Roboto"/>
              </a:rPr>
              <a:t> + µ</a:t>
            </a:r>
            <a:r>
              <a:rPr lang="en-GB" b="0" i="0" baseline="30000">
                <a:solidFill>
                  <a:srgbClr val="222222"/>
                </a:solidFill>
                <a:effectLst/>
                <a:latin typeface="Roboto"/>
              </a:rPr>
              <a:t>7</a:t>
            </a:r>
            <a:r>
              <a:rPr lang="en-GB" b="0" i="0">
                <a:solidFill>
                  <a:srgbClr val="222222"/>
                </a:solidFill>
                <a:effectLst/>
                <a:latin typeface="Roboto"/>
              </a:rPr>
              <a:t> + µ) and (8y – 5xy + 9xy</a:t>
            </a:r>
            <a:r>
              <a:rPr lang="en-GB" b="0" i="0" baseline="30000">
                <a:solidFill>
                  <a:srgbClr val="222222"/>
                </a:solidFill>
                <a:effectLst/>
                <a:latin typeface="Roboto"/>
              </a:rPr>
              <a:t>2</a:t>
            </a:r>
            <a:r>
              <a:rPr lang="en-GB" b="0" i="0">
                <a:solidFill>
                  <a:srgbClr val="222222"/>
                </a:solidFill>
                <a:effectLst/>
                <a:latin typeface="Roboto"/>
              </a:rPr>
              <a:t>) are all trinomials.</a:t>
            </a:r>
            <a:endParaRPr lang="en-US"/>
          </a:p>
        </p:txBody>
      </p:sp>
      <p:pic>
        <p:nvPicPr>
          <p:cNvPr id="4" name="Picture 3">
            <a:extLst>
              <a:ext uri="{FF2B5EF4-FFF2-40B4-BE49-F238E27FC236}">
                <a16:creationId xmlns:a16="http://schemas.microsoft.com/office/drawing/2014/main" id="{1585FD3F-61BD-F949-9969-8E7CB7E7D9B8}"/>
              </a:ext>
            </a:extLst>
          </p:cNvPr>
          <p:cNvPicPr>
            <a:picLocks noChangeAspect="1"/>
          </p:cNvPicPr>
          <p:nvPr/>
        </p:nvPicPr>
        <p:blipFill>
          <a:blip r:embed="rId2"/>
          <a:stretch>
            <a:fillRect/>
          </a:stretch>
        </p:blipFill>
        <p:spPr>
          <a:xfrm>
            <a:off x="5819156" y="3332822"/>
            <a:ext cx="552450" cy="190500"/>
          </a:xfrm>
          <a:prstGeom prst="rect">
            <a:avLst/>
          </a:prstGeom>
        </p:spPr>
      </p:pic>
    </p:spTree>
    <p:extLst>
      <p:ext uri="{BB962C8B-B14F-4D97-AF65-F5344CB8AC3E}">
        <p14:creationId xmlns:p14="http://schemas.microsoft.com/office/powerpoint/2010/main" val="547310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POLYNOMIALS</vt:lpstr>
      <vt:lpstr>Introduction</vt:lpstr>
      <vt:lpstr>PowerPoint Presentation</vt:lpstr>
      <vt:lpstr>PowerPoint Presentation</vt:lpstr>
      <vt:lpstr>Polynomials in One Variable </vt:lpstr>
      <vt:lpstr>PowerPoint Presentation</vt:lpstr>
      <vt:lpstr>PowerPoint Presentation</vt:lpstr>
      <vt:lpstr>PowerPoint Presentation</vt:lpstr>
      <vt:lpstr>Types of Polynomial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POLYNOMIALS</dc:title>
  <dc:creator>Unknown User</dc:creator>
  <cp:lastModifiedBy>Unknown User</cp:lastModifiedBy>
  <cp:revision>2</cp:revision>
  <dcterms:created xsi:type="dcterms:W3CDTF">2020-06-18T03:19:28Z</dcterms:created>
  <dcterms:modified xsi:type="dcterms:W3CDTF">2020-06-22T04:11:53Z</dcterms:modified>
</cp:coreProperties>
</file>